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0"/>
  </p:notesMasterIdLst>
  <p:handoutMasterIdLst>
    <p:handoutMasterId r:id="rId71"/>
  </p:handoutMasterIdLst>
  <p:sldIdLst>
    <p:sldId id="4474" r:id="rId5"/>
    <p:sldId id="2076138638" r:id="rId6"/>
    <p:sldId id="4483" r:id="rId7"/>
    <p:sldId id="2076138692" r:id="rId8"/>
    <p:sldId id="4629" r:id="rId9"/>
    <p:sldId id="2076138637" r:id="rId10"/>
    <p:sldId id="4556" r:id="rId11"/>
    <p:sldId id="2076138758" r:id="rId12"/>
    <p:sldId id="1908" r:id="rId13"/>
    <p:sldId id="1831" r:id="rId14"/>
    <p:sldId id="1909" r:id="rId15"/>
    <p:sldId id="4579" r:id="rId16"/>
    <p:sldId id="4580" r:id="rId17"/>
    <p:sldId id="324" r:id="rId18"/>
    <p:sldId id="326" r:id="rId19"/>
    <p:sldId id="2076138647" r:id="rId20"/>
    <p:sldId id="4630" r:id="rId21"/>
    <p:sldId id="2076138759" r:id="rId22"/>
    <p:sldId id="2076138764" r:id="rId23"/>
    <p:sldId id="4581" r:id="rId24"/>
    <p:sldId id="4616" r:id="rId25"/>
    <p:sldId id="4617" r:id="rId26"/>
    <p:sldId id="4618" r:id="rId27"/>
    <p:sldId id="4583" r:id="rId28"/>
    <p:sldId id="4625" r:id="rId29"/>
    <p:sldId id="4585" r:id="rId30"/>
    <p:sldId id="2076138683" r:id="rId31"/>
    <p:sldId id="4636" r:id="rId32"/>
    <p:sldId id="2076138664" r:id="rId33"/>
    <p:sldId id="2076138665" r:id="rId34"/>
    <p:sldId id="2076138671" r:id="rId35"/>
    <p:sldId id="2076138666" r:id="rId36"/>
    <p:sldId id="2076138760" r:id="rId37"/>
    <p:sldId id="2076138650" r:id="rId38"/>
    <p:sldId id="4622" r:id="rId39"/>
    <p:sldId id="4623" r:id="rId40"/>
    <p:sldId id="2076138651" r:id="rId41"/>
    <p:sldId id="4632" r:id="rId42"/>
    <p:sldId id="4624" r:id="rId43"/>
    <p:sldId id="4633" r:id="rId44"/>
    <p:sldId id="4587" r:id="rId45"/>
    <p:sldId id="4598" r:id="rId46"/>
    <p:sldId id="4635" r:id="rId47"/>
    <p:sldId id="2076138765" r:id="rId48"/>
    <p:sldId id="2076138761" r:id="rId49"/>
    <p:sldId id="4612" r:id="rId50"/>
    <p:sldId id="2076138652" r:id="rId51"/>
    <p:sldId id="4582" r:id="rId52"/>
    <p:sldId id="4615" r:id="rId53"/>
    <p:sldId id="2076138653" r:id="rId54"/>
    <p:sldId id="2076138674" r:id="rId55"/>
    <p:sldId id="2076138654" r:id="rId56"/>
    <p:sldId id="2076138655" r:id="rId57"/>
    <p:sldId id="4614" r:id="rId58"/>
    <p:sldId id="2076138762" r:id="rId59"/>
    <p:sldId id="2076138685" r:id="rId60"/>
    <p:sldId id="2076138763" r:id="rId61"/>
    <p:sldId id="256" r:id="rId62"/>
    <p:sldId id="2076138668" r:id="rId63"/>
    <p:sldId id="2076138677" r:id="rId64"/>
    <p:sldId id="2076138678" r:id="rId65"/>
    <p:sldId id="2076138669" r:id="rId66"/>
    <p:sldId id="2076138675" r:id="rId67"/>
    <p:sldId id="2076138686" r:id="rId68"/>
    <p:sldId id="2076138641" r:id="rId69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92"/>
            <p14:sldId id="4629"/>
            <p14:sldId id="2076138637"/>
            <p14:sldId id="4556"/>
            <p14:sldId id="2076138758"/>
            <p14:sldId id="1908"/>
            <p14:sldId id="1831"/>
            <p14:sldId id="1909"/>
            <p14:sldId id="4579"/>
            <p14:sldId id="4580"/>
            <p14:sldId id="324"/>
            <p14:sldId id="326"/>
            <p14:sldId id="2076138647"/>
            <p14:sldId id="4630"/>
            <p14:sldId id="2076138759"/>
            <p14:sldId id="2076138764"/>
            <p14:sldId id="4581"/>
            <p14:sldId id="4616"/>
            <p14:sldId id="4617"/>
            <p14:sldId id="4618"/>
            <p14:sldId id="4583"/>
            <p14:sldId id="4625"/>
            <p14:sldId id="4585"/>
            <p14:sldId id="2076138683"/>
            <p14:sldId id="4636"/>
            <p14:sldId id="2076138664"/>
            <p14:sldId id="2076138665"/>
            <p14:sldId id="2076138671"/>
            <p14:sldId id="2076138666"/>
            <p14:sldId id="2076138760"/>
            <p14:sldId id="2076138650"/>
            <p14:sldId id="4622"/>
            <p14:sldId id="4623"/>
            <p14:sldId id="2076138651"/>
            <p14:sldId id="4632"/>
            <p14:sldId id="4624"/>
            <p14:sldId id="4633"/>
            <p14:sldId id="4587"/>
            <p14:sldId id="4598"/>
            <p14:sldId id="4635"/>
            <p14:sldId id="2076138765"/>
            <p14:sldId id="2076138761"/>
            <p14:sldId id="4612"/>
            <p14:sldId id="2076138652"/>
            <p14:sldId id="4582"/>
            <p14:sldId id="4615"/>
            <p14:sldId id="2076138653"/>
            <p14:sldId id="2076138674"/>
            <p14:sldId id="2076138654"/>
            <p14:sldId id="2076138655"/>
            <p14:sldId id="4614"/>
            <p14:sldId id="2076138762"/>
            <p14:sldId id="2076138685"/>
            <p14:sldId id="2076138763"/>
            <p14:sldId id="256"/>
            <p14:sldId id="2076138668"/>
            <p14:sldId id="2076138677"/>
            <p14:sldId id="2076138678"/>
            <p14:sldId id="2076138669"/>
            <p14:sldId id="2076138675"/>
            <p14:sldId id="2076138686"/>
            <p14:sldId id="2076138641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80" d="100"/>
          <a:sy n="8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6/28/2023 3:59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5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1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98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78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  <p:sldLayoutId id="2147484584" r:id="rId9"/>
    <p:sldLayoutId id="2147484585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1y1KkqFchB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App-Owns-Data-Starter-Kit-B2C" TargetMode="External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9682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4294967295"/>
          </p:nvPr>
        </p:nvSpPr>
        <p:spPr>
          <a:xfrm>
            <a:off x="933450" y="1377950"/>
            <a:ext cx="10306050" cy="2370138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8900" y="1398588"/>
            <a:ext cx="5997575" cy="2370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07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4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52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323439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PBI.JS transparently creates iFrame and sets source to URL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2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192467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report.getPages() in the loaded event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8EF61-4269-E632-3869-D2ED41710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Old-school approach - Call as asynchronous method and pass callback function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Modern approach – Call asynchronous method using </a:t>
            </a:r>
            <a:r>
              <a:rPr lang="en-US" sz="1800" b="1" dirty="0">
                <a:solidFill>
                  <a:srgbClr val="820000"/>
                </a:solidFill>
              </a:rPr>
              <a:t>async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await</a:t>
            </a:r>
            <a:r>
              <a:rPr lang="en-US" dirty="0"/>
              <a:t> keywords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7" y="1744765"/>
            <a:ext cx="4042886" cy="204311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8055C-6792-CE35-935D-D0E4F286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7" y="4432776"/>
            <a:ext cx="4581525" cy="237124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3704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5866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4C07-8D51-19B5-9FE2-39D26ACB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To Adjust Size of </a:t>
            </a:r>
            <a:r>
              <a:rPr lang="en-US" dirty="0" err="1"/>
              <a:t>embedContiner</a:t>
            </a:r>
            <a:r>
              <a:rPr lang="en-US" dirty="0"/>
              <a:t> DIV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0955-0511-45EF-C75E-4EE83695C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Ensure your DIV has the correct width and height</a:t>
            </a:r>
          </a:p>
          <a:p>
            <a:pPr lvl="1"/>
            <a:r>
              <a:rPr lang="en-US" dirty="0"/>
              <a:t>Embedding report using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alone will not adjust height of </a:t>
            </a:r>
            <a:r>
              <a:rPr lang="en-US" sz="1800" b="1" dirty="0" err="1">
                <a:solidFill>
                  <a:srgbClr val="820000"/>
                </a:solidFill>
              </a:rPr>
              <a:t>embedContiner</a:t>
            </a:r>
            <a:r>
              <a:rPr lang="en-US" dirty="0"/>
              <a:t> DIV</a:t>
            </a:r>
          </a:p>
          <a:p>
            <a:pPr lvl="1"/>
            <a:r>
              <a:rPr lang="en-US" dirty="0"/>
              <a:t>Adding client-side code to adjust DIV width and height ensure better user experience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D724244-A6E6-886C-083F-4001AF7ADB02}"/>
              </a:ext>
            </a:extLst>
          </p:cNvPr>
          <p:cNvSpPr/>
          <p:nvPr/>
        </p:nvSpPr>
        <p:spPr bwMode="auto">
          <a:xfrm>
            <a:off x="314324" y="4700591"/>
            <a:ext cx="1175108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8E62E-87B6-C4F3-3AE7-071C9094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91" y="2598462"/>
            <a:ext cx="5775726" cy="3861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8931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Power BI Embedding Best Practices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with the Power BI JavaScript 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10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42295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95586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599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A73E3-979A-44DB-1C65-4AFEDC0C5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Phased embedding allows you to update report settings it is rendered to user</a:t>
            </a:r>
          </a:p>
          <a:p>
            <a:pPr lvl="1"/>
            <a:r>
              <a:rPr lang="en-US" dirty="0"/>
              <a:t>Report loading process started with </a:t>
            </a:r>
            <a:r>
              <a:rPr lang="en-US" sz="1800" b="1" dirty="0" err="1">
                <a:solidFill>
                  <a:srgbClr val="820000"/>
                </a:solidFill>
              </a:rPr>
              <a:t>powerbi.load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instead of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Implementation requires a call to </a:t>
            </a:r>
            <a:r>
              <a:rPr lang="en-US" sz="1800" b="1" dirty="0" err="1">
                <a:solidFill>
                  <a:srgbClr val="820000"/>
                </a:solidFill>
              </a:rPr>
              <a:t>report.render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 the handler for the </a:t>
            </a:r>
            <a:r>
              <a:rPr lang="en-US" sz="1800" b="1" dirty="0">
                <a:solidFill>
                  <a:srgbClr val="820000"/>
                </a:solidFill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Commonly used to navigate to a specific page or to set a filter while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48" y="2893889"/>
            <a:ext cx="5035789" cy="39887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5307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1D85A-6759-F919-88AC-E94BA333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Technique uses phased embedding to hide Power BI logo during loading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66" y="1746702"/>
            <a:ext cx="8009001" cy="188090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6" y="3974181"/>
            <a:ext cx="8719757" cy="272167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649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452C4-1FBA-339B-AE6B-753FDE3D7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Small optimization to preload standard JavaScript into target DIV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82" y="1845212"/>
            <a:ext cx="5670526" cy="44082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4067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8EE6-7E87-19CB-C456-B5B53F1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Only One iFrame per Web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7C46B-ADE8-AA99-7721-7E216EE96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Each embedded report on a host web page has overhead</a:t>
            </a:r>
          </a:p>
          <a:p>
            <a:pPr lvl="1"/>
            <a:r>
              <a:rPr lang="en-US" dirty="0"/>
              <a:t>In loading phase, report acquires metadata and security token for executing queries</a:t>
            </a:r>
          </a:p>
          <a:p>
            <a:pPr lvl="1"/>
            <a:r>
              <a:rPr lang="en-US" dirty="0"/>
              <a:t>In rendering phase, visuals begin executing queries</a:t>
            </a:r>
          </a:p>
          <a:p>
            <a:pPr lvl="1"/>
            <a:r>
              <a:rPr lang="en-US"/>
              <a:t>Rendering </a:t>
            </a:r>
            <a:r>
              <a:rPr lang="en-US" dirty="0"/>
              <a:t>phase completes when last visual completes its query</a:t>
            </a:r>
          </a:p>
          <a:p>
            <a:pPr lvl="1"/>
            <a:endParaRPr lang="en-US" dirty="0"/>
          </a:p>
          <a:p>
            <a:r>
              <a:rPr lang="en-US" dirty="0"/>
              <a:t>"Embed a Visual" is actually embedding host report behind the scenes</a:t>
            </a:r>
          </a:p>
          <a:p>
            <a:pPr lvl="1"/>
            <a:r>
              <a:rPr lang="en-US" dirty="0"/>
              <a:t>embedding multiple visuals == embedding multiple reports</a:t>
            </a:r>
          </a:p>
          <a:p>
            <a:pPr lvl="1"/>
            <a:endParaRPr lang="en-US" dirty="0"/>
          </a:p>
          <a:p>
            <a:r>
              <a:rPr lang="en-US" dirty="0"/>
              <a:t>Use Custom Layout with single report page</a:t>
            </a:r>
          </a:p>
          <a:p>
            <a:pPr lvl="1"/>
            <a:r>
              <a:rPr lang="en-US" dirty="0"/>
              <a:t>Requires extra code to hide, show and position visuals</a:t>
            </a:r>
          </a:p>
          <a:p>
            <a:pPr lvl="1"/>
            <a:r>
              <a:rPr lang="en-US" dirty="0"/>
              <a:t>Provides flexible UI layout while running inside single iFrame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29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Try and limit this approach to one embedded visual per page – this will not scale due to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377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455552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  <a:p>
            <a:pPr lvl="1"/>
            <a:r>
              <a:rPr lang="en-US" dirty="0"/>
              <a:t>There is a page for each session with links to samples, slides and other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C678-045F-E810-62F2-286C9760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29451"/>
            <a:ext cx="9099937" cy="4565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874965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69750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Single Visual using Custom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393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39225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57433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042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401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963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1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7AC5-31A3-60D1-4155-755AA640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 Builds on Previous Session #32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0501-0786-86D1-B41B-51DBB6217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Session 32: Design Guidelines and Best Practices with Power BI Embedding</a:t>
            </a:r>
          </a:p>
          <a:p>
            <a:pPr lvl="1"/>
            <a:r>
              <a:rPr lang="en-US" dirty="0">
                <a:hlinkClick r:id="rId2"/>
              </a:rPr>
              <a:t>https://www.youtube.com/watch?v=1y1KkqFchBc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session continues discussion focusing on client-side code used for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73F4E-9420-669C-69C3-E665553C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35620"/>
            <a:ext cx="7458075" cy="3929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6372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D126-B0F6-0547-D7D3-A2C6683E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991483"/>
            <a:ext cx="7062412" cy="4742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5" b="26464"/>
          <a:stretch/>
        </p:blipFill>
        <p:spPr>
          <a:xfrm>
            <a:off x="5225134" y="1452268"/>
            <a:ext cx="5919115" cy="32820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53762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6395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6797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1942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7BB4-9314-B700-1C46-9BF0CBDE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hyperlinkClickBehavior</a:t>
            </a:r>
            <a:r>
              <a:rPr lang="en-US" dirty="0"/>
              <a:t> Configuration Option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C850-36F3-3C8C-A617-927D8A3A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8" y="1536894"/>
            <a:ext cx="5982218" cy="2834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7AF87-4360-DBA0-72A5-46C68D1B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78" y="4846157"/>
            <a:ext cx="4442845" cy="89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01C6B3-5640-5FE7-B26A-DEC1F368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75" y="2635412"/>
            <a:ext cx="1425575" cy="861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5606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19096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914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798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8172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 – User-Owns-Data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889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#1: </a:t>
            </a:r>
            <a:r>
              <a:rPr lang="en-US" dirty="0" err="1"/>
              <a:t>PowerBiEmbeddedScratchpad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5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 –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853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GetEmbedToken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6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BCB1DF-093B-9343-7753-D7DB36E8B539}"/>
              </a:ext>
            </a:extLst>
          </p:cNvPr>
          <p:cNvSpPr/>
          <p:nvPr/>
        </p:nvSpPr>
        <p:spPr bwMode="auto">
          <a:xfrm flipH="1">
            <a:off x="314324" y="172650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token request object collections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1EEED3C-0BE5-5313-49F1-9917C4E0416B}"/>
              </a:ext>
            </a:extLst>
          </p:cNvPr>
          <p:cNvSpPr/>
          <p:nvPr/>
        </p:nvSpPr>
        <p:spPr bwMode="auto">
          <a:xfrm flipH="1">
            <a:off x="314324" y="219481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IDs for workspaces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E7629-8F0C-5F1B-B923-9ECED2F0C4F7}"/>
              </a:ext>
            </a:extLst>
          </p:cNvPr>
          <p:cNvSpPr/>
          <p:nvPr/>
        </p:nvSpPr>
        <p:spPr bwMode="auto">
          <a:xfrm flipH="1">
            <a:off x="314324" y="2778798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dataset IDs from source workspace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0021BD-B4E0-8D69-3DC3-17767829C88D}"/>
              </a:ext>
            </a:extLst>
          </p:cNvPr>
          <p:cNvSpPr/>
          <p:nvPr/>
        </p:nvSpPr>
        <p:spPr bwMode="auto">
          <a:xfrm flipH="1">
            <a:off x="314324" y="336278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source workspace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4C22CD6-785B-08E0-1493-3CE6D685084A}"/>
              </a:ext>
            </a:extLst>
          </p:cNvPr>
          <p:cNvSpPr/>
          <p:nvPr/>
        </p:nvSpPr>
        <p:spPr bwMode="auto">
          <a:xfrm flipH="1">
            <a:off x="314324" y="4051895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target workspace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C92A163-E9D4-8BCD-0AFD-AF6F7B182C66}"/>
              </a:ext>
            </a:extLst>
          </p:cNvPr>
          <p:cNvSpPr/>
          <p:nvPr/>
        </p:nvSpPr>
        <p:spPr bwMode="auto">
          <a:xfrm flipH="1">
            <a:off x="314324" y="463587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GenerateTokenRequestV2 object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314AA1-E7E5-269D-FB87-A7FA1F947E94}"/>
              </a:ext>
            </a:extLst>
          </p:cNvPr>
          <p:cNvSpPr/>
          <p:nvPr/>
        </p:nvSpPr>
        <p:spPr bwMode="auto">
          <a:xfrm flipH="1">
            <a:off x="314324" y="571995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Power BI REST API to generate token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D2F6964-EBEC-85FA-981D-0C382D77C909}"/>
              </a:ext>
            </a:extLst>
          </p:cNvPr>
          <p:cNvSpPr/>
          <p:nvPr/>
        </p:nvSpPr>
        <p:spPr bwMode="auto">
          <a:xfrm flipH="1">
            <a:off x="314324" y="615812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token to caller as a string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11C310-C9FA-1FEE-49DF-A4054FF420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159127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287498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403104659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" y="1069397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65" y="1639381"/>
            <a:ext cx="6986267" cy="38755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571886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157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E3F8-33F4-B937-B71A-E15CDE00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Report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550D7-A224-2977-4601-D88D44DD7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Guidelines</a:t>
            </a:r>
          </a:p>
          <a:p>
            <a:pPr lvl="1"/>
            <a:r>
              <a:rPr lang="en-US" dirty="0"/>
              <a:t>Create dataset with common schema for each customer in isolated customer workspace</a:t>
            </a:r>
          </a:p>
          <a:p>
            <a:pPr lvl="1"/>
            <a:r>
              <a:rPr lang="en-US" dirty="0"/>
              <a:t>Maintain one set of reports in shared workspace</a:t>
            </a:r>
          </a:p>
          <a:p>
            <a:pPr lvl="1"/>
            <a:r>
              <a:rPr lang="en-US" dirty="0"/>
              <a:t>Use dynamic binding to connect shared report to client-specific dataset</a:t>
            </a:r>
          </a:p>
          <a:p>
            <a:pPr lvl="1"/>
            <a:r>
              <a:rPr lang="en-US" dirty="0"/>
              <a:t>ADD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0A202-CD5D-19A7-D356-B5397C8F1F86}"/>
              </a:ext>
            </a:extLst>
          </p:cNvPr>
          <p:cNvSpPr/>
          <p:nvPr/>
        </p:nvSpPr>
        <p:spPr bwMode="auto">
          <a:xfrm>
            <a:off x="6718427" y="3060293"/>
            <a:ext cx="3443801" cy="79857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347A2-86D4-45A2-E67F-275EDE454A46}"/>
              </a:ext>
            </a:extLst>
          </p:cNvPr>
          <p:cNvSpPr/>
          <p:nvPr/>
        </p:nvSpPr>
        <p:spPr bwMode="auto">
          <a:xfrm>
            <a:off x="6824143" y="3381682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71390-5885-0F11-64EF-14668AD1D54B}"/>
              </a:ext>
            </a:extLst>
          </p:cNvPr>
          <p:cNvSpPr/>
          <p:nvPr/>
        </p:nvSpPr>
        <p:spPr bwMode="auto">
          <a:xfrm>
            <a:off x="8562926" y="3381682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empty 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1F3D2-0F67-03EF-B034-C507518B706E}"/>
              </a:ext>
            </a:extLst>
          </p:cNvPr>
          <p:cNvGrpSpPr/>
          <p:nvPr/>
        </p:nvGrpSpPr>
        <p:grpSpPr>
          <a:xfrm>
            <a:off x="8774815" y="4043477"/>
            <a:ext cx="1928208" cy="798577"/>
            <a:chOff x="8558504" y="3624255"/>
            <a:chExt cx="1928208" cy="798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2DC930-3CEA-167D-4B30-A78FA33371EE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F883A0-105A-FF92-C0C2-A4D61DB1B10A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1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0C9ECA-CA04-88D1-F8BD-827FDE5F14F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301957" y="3548894"/>
            <a:ext cx="260969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76288E-CD49-C363-E153-2FBC536E2208}"/>
              </a:ext>
            </a:extLst>
          </p:cNvPr>
          <p:cNvGrpSpPr/>
          <p:nvPr/>
        </p:nvGrpSpPr>
        <p:grpSpPr>
          <a:xfrm>
            <a:off x="8774815" y="5001930"/>
            <a:ext cx="1928208" cy="798577"/>
            <a:chOff x="8558504" y="3624255"/>
            <a:chExt cx="1928208" cy="798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44DBF-7D18-0F3C-A175-4224EEC002BB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347FE2-AF09-E0A3-D23E-D68A574B122C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6EE8F3-40E2-DB19-F7AC-0C781A8C7387}"/>
              </a:ext>
            </a:extLst>
          </p:cNvPr>
          <p:cNvGrpSpPr/>
          <p:nvPr/>
        </p:nvGrpSpPr>
        <p:grpSpPr>
          <a:xfrm>
            <a:off x="8766612" y="5960383"/>
            <a:ext cx="1928208" cy="798577"/>
            <a:chOff x="8478266" y="3624255"/>
            <a:chExt cx="1928208" cy="7985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B46A92-64E6-CCC8-419F-C416204B387E}"/>
                </a:ext>
              </a:extLst>
            </p:cNvPr>
            <p:cNvSpPr/>
            <p:nvPr/>
          </p:nvSpPr>
          <p:spPr bwMode="auto">
            <a:xfrm>
              <a:off x="8478266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E07297-60AF-4123-2B51-FCD8345FE5F3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A71C5-FB55-4A89-DFC0-CDD982A6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91" y="3569908"/>
            <a:ext cx="5203304" cy="28697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117E29-0CCD-1678-5DBA-4BADFC2C3CC0}"/>
              </a:ext>
            </a:extLst>
          </p:cNvPr>
          <p:cNvCxnSpPr>
            <a:cxnSpLocks/>
          </p:cNvCxnSpPr>
          <p:nvPr/>
        </p:nvCxnSpPr>
        <p:spPr>
          <a:xfrm flipV="1">
            <a:off x="4112938" y="3560993"/>
            <a:ext cx="2969342" cy="442451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38320F-E534-40A7-C311-FA4468490AB8}"/>
              </a:ext>
            </a:extLst>
          </p:cNvPr>
          <p:cNvCxnSpPr>
            <a:cxnSpLocks/>
          </p:cNvCxnSpPr>
          <p:nvPr/>
        </p:nvCxnSpPr>
        <p:spPr>
          <a:xfrm>
            <a:off x="4630994" y="4778477"/>
            <a:ext cx="4532671" cy="717755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1589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8349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Client-side Code using Web APIs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191" y="243394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430280" y="278684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97445" y="282013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76958" y="365181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617549" y="425071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548191" y="507866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09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01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#2: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85049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Originally created for </a:t>
            </a:r>
            <a:r>
              <a:rPr lang="en-US" sz="1800" b="1" dirty="0">
                <a:solidFill>
                  <a:srgbClr val="820000"/>
                </a:solidFill>
              </a:rPr>
              <a:t>Session 21: Report Authoring and Customization with Power BI Embedding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Download from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1" y="2979651"/>
            <a:ext cx="2304607" cy="364353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3919272" y="4433117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26" y="2979651"/>
            <a:ext cx="5439315" cy="3643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062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83922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67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2B22-9764-CC90-7CF3-3DB265FA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Personalized Report 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34D3-4F03-9FB6-5A5E-870B7D87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With App-Owns-Data embedding, Power BI does not know user identity</a:t>
            </a:r>
          </a:p>
          <a:p>
            <a:pPr lvl="1"/>
            <a:r>
              <a:rPr lang="en-US" dirty="0"/>
              <a:t>App-Owns-Data embedding does not provide SaaS-style personalization features</a:t>
            </a:r>
          </a:p>
          <a:p>
            <a:pPr lvl="1"/>
            <a:r>
              <a:rPr lang="en-US" dirty="0"/>
              <a:t>Personalization features must be fully implemented by developer</a:t>
            </a:r>
          </a:p>
          <a:p>
            <a:pPr lvl="1"/>
            <a:endParaRPr lang="en-US" dirty="0"/>
          </a:p>
          <a:p>
            <a:r>
              <a:rPr lang="en-US" dirty="0"/>
              <a:t>Let's explore application design to support personalized report subscriptions</a:t>
            </a:r>
          </a:p>
          <a:p>
            <a:pPr lvl="1"/>
            <a:r>
              <a:rPr lang="en-US" dirty="0"/>
              <a:t>Start by allow users to save subscription information to </a:t>
            </a:r>
            <a:r>
              <a:rPr lang="en-US" sz="18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Implement subscriptions service to read to </a:t>
            </a:r>
            <a:r>
              <a:rPr lang="en-US" sz="20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 and export reports</a:t>
            </a:r>
          </a:p>
          <a:p>
            <a:pPr lvl="1"/>
            <a:r>
              <a:rPr lang="en-US" dirty="0"/>
              <a:t>PDF files for exported reports can be sent to users via email attachment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2AFDCD-A912-9D33-2755-DC2A2FA552B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6D8E-DFB7-08A3-475A-4C0522C4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10" y="3797606"/>
            <a:ext cx="10929608" cy="584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892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B49E-F451-67DF-2F60-B5C3B256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Users with Export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DABCF-4AC6-D306-F17B-F058A345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Requires extra effort when developing with App-Owns-Data embedding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8144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#3: App-Owns-Data Starter 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source code and documentation available through public GitHub repository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endParaRPr lang="en-US" dirty="0"/>
          </a:p>
          <a:p>
            <a:r>
              <a:rPr lang="en-US" dirty="0"/>
              <a:t>There is a second repository with a version specialized to use Azure AD B2C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https://github.com/PowerBiDevCamp/App-Owns-Data-Starter-Kit-B2C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3AB9C-60F5-4C17-A5CA-647C4AC9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80" y="3160203"/>
            <a:ext cx="7478890" cy="3438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982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Embedding Fundamentals</a:t>
            </a:r>
          </a:p>
          <a:p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335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b="1" dirty="0">
                  <a:solidFill>
                    <a:srgbClr val="820000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75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35095</TotalTime>
  <Words>1901</Words>
  <Application>Microsoft Office PowerPoint</Application>
  <PresentationFormat>Custom</PresentationFormat>
  <Paragraphs>368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Embedding Best Practices with the Power BI JavaScript API</vt:lpstr>
      <vt:lpstr>Welcome to Power BI Dev Camp</vt:lpstr>
      <vt:lpstr>This Session Builds on Previous Session #32</vt:lpstr>
      <vt:lpstr>Sample #1: PowerBiEmbeddedScratchpad</vt:lpstr>
      <vt:lpstr>Sample #2: AuthoringAndCustomization</vt:lpstr>
      <vt:lpstr>Sample #3: App-Owns-Data Starter Kit</vt:lpstr>
      <vt:lpstr>Agenda</vt:lpstr>
      <vt:lpstr>Power BI Embedding – The Big Picture</vt:lpstr>
      <vt:lpstr>Power BI JavaScript API (powerbi.js)</vt:lpstr>
      <vt:lpstr>User-Owns-Data Embedding vs App-Owns-Data Embedding</vt:lpstr>
      <vt:lpstr>User-Owns-Data Embedding</vt:lpstr>
      <vt:lpstr>App-Owns-Data Embedding</vt:lpstr>
      <vt:lpstr>Report Embedding Architecture</vt:lpstr>
      <vt:lpstr>A Promise-based Programming Model</vt:lpstr>
      <vt:lpstr>Exploring powerbi.js Events</vt:lpstr>
      <vt:lpstr>Calling report.getPages() in the loaded event</vt:lpstr>
      <vt:lpstr>Agenda</vt:lpstr>
      <vt:lpstr>Write Code To Adjust Size of embedContiner DIV</vt:lpstr>
      <vt:lpstr>Initializing Panes When Embedding a Report</vt:lpstr>
      <vt:lpstr>Embed Report with Transparent Background</vt:lpstr>
      <vt:lpstr>Applying Report Themes</vt:lpstr>
      <vt:lpstr>Contrast Mode</vt:lpstr>
      <vt:lpstr>Phased Embedding</vt:lpstr>
      <vt:lpstr>White Label Report Loading</vt:lpstr>
      <vt:lpstr>Bootstrap Optimization in Report Loading</vt:lpstr>
      <vt:lpstr>Best Practice – Use Only One iFrame per Web Page</vt:lpstr>
      <vt:lpstr>Embedding a Single Visual</vt:lpstr>
      <vt:lpstr>Getting the Names of Pages and Visuals</vt:lpstr>
      <vt:lpstr>Creating a Static Custom Layout</vt:lpstr>
      <vt:lpstr>Creating a Custom Layout without Hard-coded IDs</vt:lpstr>
      <vt:lpstr>Displaying Single Visual using Custom Layout</vt:lpstr>
      <vt:lpstr>Agenda</vt:lpstr>
      <vt:lpstr>Report Navigation Settings</vt:lpstr>
      <vt:lpstr>Custom Page Navigation</vt:lpstr>
      <vt:lpstr>Custom Bookmark Navigation</vt:lpstr>
      <vt:lpstr>Creating a Custom Navigation Scheme</vt:lpstr>
      <vt:lpstr>Bookmark Play Mode</vt:lpstr>
      <vt:lpstr>Bookmark Carousel</vt:lpstr>
      <vt:lpstr>Implementing a Custom Filtering Experience</vt:lpstr>
      <vt:lpstr>Adding Visual Menu Commands</vt:lpstr>
      <vt:lpstr>Hiding Built-in Visual Menu Commands</vt:lpstr>
      <vt:lpstr>Create a Custom Visual Export Command</vt:lpstr>
      <vt:lpstr>Using hyperlinkClickBehavior Configuration Option</vt:lpstr>
      <vt:lpstr>Agenda</vt:lpstr>
      <vt:lpstr>Embedding Reports in Edit Mode</vt:lpstr>
      <vt:lpstr>Moving a Report into Edit Mode</vt:lpstr>
      <vt:lpstr>Showing and Hiding the Save and Save as Menus</vt:lpstr>
      <vt:lpstr>New Report with Save As Redirect – User-Owns-Data</vt:lpstr>
      <vt:lpstr>Implementing the Save-As Redirect – App-Owns-Data</vt:lpstr>
      <vt:lpstr>GetEmbedToken</vt:lpstr>
      <vt:lpstr>Using a Custom SaveAs Dialog</vt:lpstr>
      <vt:lpstr>Saving Copy of Report to a Target Workspace</vt:lpstr>
      <vt:lpstr>Embed a New Report</vt:lpstr>
      <vt:lpstr>Agenda</vt:lpstr>
      <vt:lpstr>Using Dynamic Report Binding</vt:lpstr>
      <vt:lpstr>Agenda</vt:lpstr>
      <vt:lpstr>Extend Client-side Code using Web APIs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Adding Personalized Report Subscriptions</vt:lpstr>
      <vt:lpstr>Provide Users with Export Operations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272</cp:revision>
  <cp:lastPrinted>2019-05-02T20:11:39Z</cp:lastPrinted>
  <dcterms:created xsi:type="dcterms:W3CDTF">2018-09-21T01:16:59Z</dcterms:created>
  <dcterms:modified xsi:type="dcterms:W3CDTF">2023-06-29T03:06:51Z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